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74642AC-1FAA-4756-88F8-C8FF8BFFB60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do NOT need a title slide, as your video will appear with the title.  (You could delete this slide)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But IF you really want to have one so you can use the same video elsewhere, you should put that information on the second slide.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For recording, you could read the title, or quickly past the cover slide and this slide before you start narration.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Suggestion – when you record the video, quickly move past this slide so it serves only as a title.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(You will probably have other slides to describe the Purpose / Introduction / Motivation / Goal, so use those to introduce your work)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section heading slide, which you will link to from your summary text heading.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Put some information on this slide, without much animation, so you can quickly show information from the link, even when the video is paused.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want to use a different tile style for section heading slides compared to other slides.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sample slide that is NOT a section heading.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put as many slides between headings as you would like, with any titles.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section heading slide, which you will link to from your summary text heading.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Put some information on this slide, without much animation, so you can quickly show information from the link, even when the video is paused.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want to use a different tile style for section heading slides compared to other slides.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section heading slide, which you will link to from your summary text heading.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Put some information on this slide, without much animation, so you can quickly show information from the link, even when the video is paused.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want to use a different tile style for section heading slides compared to other slides.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section heading slide, which you will link to from your summary text heading.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Put some information on this slide, without much animation, so you can quickly show information from the link, even when the video is paused.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want to use a different tile style for section heading slides compared to other slides.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do not have to use the Synposis headings – and you can have up to 8 sections that are linked.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section heading slide, which you will link to from your summary text heading.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Put some information on this slide, without much animation, so you can quickly show information from the link, even when the video is paused.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want to use a different tile style for section heading slides compared to other slides.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section heading slide, which you will link to from your summary text heading.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Put some information on this slide, without much animation, so you can quickly show information from the link, even when the video is paused.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want to use a different tile style for section heading slides compared to other slides.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section heading slide, which you will link to from your summary text heading.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Put some information on this slide, without much animation, so you can quickly show information from the link, even when the video is paused.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want to use a different tile style for section heading slides compared to other slides.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sample slide that is NOT a section heading.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put as many slides between headings as you would like, with any titles.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section heading slide, which you will link to from your summary text heading.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Put some information on this slide, without much animation, so you can quickly show information from the link, even when the video is paused.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want to use a different tile style for section heading slides compared to other slides.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is a section heading slide, which you will link to from your summary text heading.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Put some information on this slide, without much animation, so you can quickly show information from the link, even when the video is paused.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may want to use a different tile style for section heading slides compared to other slides.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469A451-31C8-410C-B85A-8CFA64D66DA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156960" y="282564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6C4FBE8-ACB2-445C-9F96-F15EEF5F9704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6668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9F2B7C1-01AB-4CE2-9A3C-0BDF4E784DD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3272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10812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15696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3272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10812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204349-A02F-4A5F-A6E9-11C9D19BEF8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8E73FB5-4B64-48E5-B802-F5B024F053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096C823-F307-49AF-935A-D86B3640E0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0EE8E7D-010F-4137-9CB8-15965F4CFC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87E0369-E686-4A89-8115-96FC2EF0EC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243CF9A-5129-45DD-96C2-F19AF1D13F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27000"/>
            <a:ext cx="8520120" cy="35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CE3060E-A07B-4740-8A43-F07E0118B2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B298E63-1D07-45DE-AC7F-3A77A8D670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E80353-3B85-4575-8CDC-8513B4D3DC24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6668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3354D94-BCE1-4742-912D-A48352AE94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626966B-3A22-4CF8-92ED-788781B1A5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156960" y="282564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2699BDD-4676-4322-A541-56F8FC600A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6668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80655A9-7495-4877-8EBF-9872C03129D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13272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10812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15696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13272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10812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B5BA7CD-8FFA-49C1-BA80-44A91908578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E5C520-1809-4C20-90E2-D2D0748B0760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56A082-9A02-415D-98A6-1C5639320DB9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962661-6037-4F4F-A052-412EE82BA30A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D3F925-FA65-4085-BD19-8978E5D6A0AE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1455E9-DB97-499B-8D23-7E660FC5194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4E980E-9718-4E55-A6F8-36730B238F13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311760" y="27000"/>
            <a:ext cx="8520120" cy="35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9AF243-6554-460F-9001-60E174593368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16B5B8-5965-421F-A75A-4F360E265414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6668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E3ABC2-E900-440B-A0FB-3C53D2DE0D78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1F5282-BB7D-49B4-A8C6-40481579F8B8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156960" y="282564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B27608-8F21-4314-808F-5E034DB5910B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6668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7E57BA-2FA8-4562-ACB9-605C1AD1F136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13272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10812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15696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13272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10812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376E6F-3C06-4750-8C96-441397F0037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DDEEFA-F2B5-4086-B694-536276C2BAF6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6A1D9F-3F13-4AD0-86BC-8EEB2BFF0F8E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CB0D3F-F7EF-4792-8EA0-9D315D62D4C2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5525765-E776-4857-BC70-9BCD8723E880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855DDA-8F84-4182-BD1D-CA77519DCDFA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C8DAFD-13E5-4C1D-853B-3971CD389DB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311760" y="27000"/>
            <a:ext cx="8520120" cy="35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D980398-E755-4AB6-8E42-A20F9D78D249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94BE95-D7EE-40CE-BE26-47AC5B2456EB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6668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CB05D63-D76B-4A7D-8245-557AC8D62C27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A5CFD8-3631-4854-84E1-D1BDF5FEC5D6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156960" y="282564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A7A49D-A25E-4EE4-BB1E-2A55E149028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6668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150D1A9-5718-402A-876B-EFBB1BD85847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13272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108120" y="92016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15696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13272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108120" y="2825640"/>
            <a:ext cx="283356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22C2598-F0D8-4DFA-8029-71B8D8F8365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E93632-EBDA-49BB-8306-2E165851625E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27000"/>
            <a:ext cx="8520120" cy="35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99D5AD3-D85F-42DD-8D30-1DC3B4CF896B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4249AB-B6AA-42B0-AE9E-D92E1CE7CACF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66680" y="282564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705635-976A-4B46-92AC-4C56E19BCC0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6680" y="920160"/>
            <a:ext cx="429444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56960" y="2825640"/>
            <a:ext cx="8800200" cy="173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D6B0BE5-078D-4206-AB41-53B33A25E6C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9d9d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684280" y="4700880"/>
            <a:ext cx="33660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85858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AE61B00-8E6B-4CDE-8704-28FD13196933}" type="slidenum">
              <a:rPr b="0" lang="en-US" sz="1000" spc="-1" strike="noStrike">
                <a:solidFill>
                  <a:srgbClr val="585858"/>
                </a:solidFill>
                <a:latin typeface="Arial"/>
                <a:ea typeface="Aria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1" marL="864000" indent="-32400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2" marL="1296000" indent="-28800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3" marL="1728000" indent="-216000">
              <a:lnSpc>
                <a:spcPct val="115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4" marL="2160000" indent="-216000">
              <a:lnSpc>
                <a:spcPct val="11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85858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585858"/>
              </a:solidFill>
              <a:latin typeface="Arial"/>
            </a:endParaRPr>
          </a:p>
          <a:p>
            <a:pPr lvl="5" marL="2592000" indent="-216000">
              <a:lnSpc>
                <a:spcPct val="11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85858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585858"/>
              </a:solidFill>
              <a:latin typeface="Arial"/>
            </a:endParaRPr>
          </a:p>
          <a:p>
            <a:pPr lvl="6" marL="3024000" indent="-216000">
              <a:lnSpc>
                <a:spcPct val="11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85858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9d9d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362320" y="0"/>
            <a:ext cx="6781320" cy="1085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3366"/>
                </a:solidFill>
                <a:latin typeface="Arial"/>
                <a:ea typeface="Arial"/>
              </a:rPr>
              <a:t>Click to edit </a:t>
            </a:r>
            <a:r>
              <a:rPr b="0" lang="en-US" sz="2800" spc="-1" strike="noStrike">
                <a:solidFill>
                  <a:srgbClr val="003366"/>
                </a:solidFill>
                <a:latin typeface="Arial"/>
                <a:ea typeface="Arial"/>
              </a:rPr>
              <a:t>Master title </a:t>
            </a:r>
            <a:r>
              <a:rPr b="0" lang="en-US" sz="2800" spc="-1" strike="noStrike">
                <a:solidFill>
                  <a:srgbClr val="003366"/>
                </a:solidFill>
                <a:latin typeface="Arial"/>
                <a:ea typeface="Arial"/>
              </a:rPr>
              <a:t>style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585858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Click to edit Master text styles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1" marL="1005120" indent="-408240">
              <a:lnSpc>
                <a:spcPct val="115000"/>
              </a:lnSpc>
              <a:buClr>
                <a:srgbClr val="585858"/>
              </a:buClr>
              <a:buFont typeface="Arial"/>
              <a:buChar char="○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Second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2" marL="1462320" indent="-408240">
              <a:lnSpc>
                <a:spcPct val="115000"/>
              </a:lnSpc>
              <a:buClr>
                <a:srgbClr val="585858"/>
              </a:buClr>
              <a:buFont typeface="Arial"/>
              <a:buChar char="■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Third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3" marL="1919520" indent="-408240">
              <a:lnSpc>
                <a:spcPct val="115000"/>
              </a:lnSpc>
              <a:buClr>
                <a:srgbClr val="585858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4" marL="2376720" indent="-408240">
              <a:lnSpc>
                <a:spcPct val="115000"/>
              </a:lnSpc>
              <a:buClr>
                <a:srgbClr val="585858"/>
              </a:buClr>
              <a:buFont typeface="Arial"/>
              <a:buChar char="○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8bc797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8bc797"/>
                </a:solidFill>
                <a:latin typeface="Arial"/>
                <a:ea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 idx="4"/>
          </p:nvPr>
        </p:nvSpPr>
        <p:spPr>
          <a:xfrm>
            <a:off x="8684280" y="4700880"/>
            <a:ext cx="33660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8bc797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EC3A607-4062-43B4-8D7D-E916F21E0557}" type="slidenum">
              <a:rPr b="0" lang="en-US" sz="1000" spc="-1" strike="noStrike">
                <a:solidFill>
                  <a:srgbClr val="8bc797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9d9d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800" spc="-1" strike="noStrike">
                <a:solidFill>
                  <a:srgbClr val="19419a"/>
                </a:solidFill>
                <a:latin typeface="Arial"/>
                <a:ea typeface="Arial"/>
              </a:rPr>
              <a:t>Title Text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marL="457200" indent="-4064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lvl="1" marL="977760" indent="-4446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lvl="2" marL="1434960" indent="-444600">
              <a:lnSpc>
                <a:spcPct val="115000"/>
              </a:lnSpc>
              <a:buClr>
                <a:srgbClr val="000000"/>
              </a:buClr>
              <a:buFont typeface="Arial"/>
              <a:buChar char="■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lvl="3" marL="1892160" indent="-4446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lvl="4" marL="2349360" indent="-4446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</p:txBody>
      </p:sp>
      <p:pic>
        <p:nvPicPr>
          <p:cNvPr id="82" name="Google Shape;24;p4" descr="Google Shape;24;p4"/>
          <p:cNvPicPr/>
          <p:nvPr/>
        </p:nvPicPr>
        <p:blipFill>
          <a:blip r:embed="rId2"/>
          <a:stretch/>
        </p:blipFill>
        <p:spPr>
          <a:xfrm>
            <a:off x="311760" y="766800"/>
            <a:ext cx="8520120" cy="103320"/>
          </a:xfrm>
          <a:prstGeom prst="rect">
            <a:avLst/>
          </a:prstGeom>
          <a:ln w="12700">
            <a:noFill/>
          </a:ln>
        </p:spPr>
      </p:pic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8684280" y="4700880"/>
            <a:ext cx="33660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85858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84C692C-2A33-4116-B4F7-9284395452DC}" type="slidenum">
              <a:rPr b="0" lang="en-US" sz="1000" spc="-1" strike="noStrike">
                <a:solidFill>
                  <a:srgbClr val="585858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9d9d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Title </a:t>
            </a: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Text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marL="457200" indent="-4064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lvl="1" marL="977760" indent="-4446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lvl="2" marL="1434960" indent="-444600">
              <a:lnSpc>
                <a:spcPct val="115000"/>
              </a:lnSpc>
              <a:buClr>
                <a:srgbClr val="000000"/>
              </a:buClr>
              <a:buFont typeface="Arial"/>
              <a:buChar char="■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lvl="3" marL="1892160" indent="-4446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lvl="4" marL="2349360" indent="-4446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</p:txBody>
      </p:sp>
      <p:pic>
        <p:nvPicPr>
          <p:cNvPr id="122" name="Google Shape;24;p4" descr="Google Shape;24;p4"/>
          <p:cNvPicPr/>
          <p:nvPr/>
        </p:nvPicPr>
        <p:blipFill>
          <a:blip r:embed="rId2"/>
          <a:stretch/>
        </p:blipFill>
        <p:spPr>
          <a:xfrm>
            <a:off x="311760" y="766800"/>
            <a:ext cx="8520120" cy="103320"/>
          </a:xfrm>
          <a:prstGeom prst="rect">
            <a:avLst/>
          </a:prstGeom>
          <a:ln w="12700">
            <a:noFill/>
          </a:ln>
        </p:spPr>
      </p:pic>
      <p:sp>
        <p:nvSpPr>
          <p:cNvPr id="123" name="PlaceHolder 3"/>
          <p:cNvSpPr>
            <a:spLocks noGrp="1"/>
          </p:cNvSpPr>
          <p:nvPr>
            <p:ph type="sldNum" idx="6"/>
          </p:nvPr>
        </p:nvSpPr>
        <p:spPr>
          <a:xfrm>
            <a:off x="8684280" y="4700880"/>
            <a:ext cx="33660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85858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1C795EF-7EC0-47E5-9C18-3A13C92249D1}" type="slidenum">
              <a:rPr b="0" lang="en-US" sz="1000" spc="-1" strike="noStrike">
                <a:solidFill>
                  <a:srgbClr val="585858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doi.org/10.1162/imag_a_00085" TargetMode="External"/><Relationship Id="rId2" Type="http://schemas.openxmlformats.org/officeDocument/2006/relationships/hyperlink" Target="https://github.com/ZhengguoTan/NAViEPI" TargetMode="External"/><Relationship Id="rId3" Type="http://schemas.openxmlformats.org/officeDocument/2006/relationships/slideLayout" Target="../slideLayouts/slideLayout39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mailto:zhengguo.tan@gmail.com" TargetMode="External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Accelerat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ed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diffusion-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weighted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MRI at 7T: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Joint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reconstru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ction for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shift-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encoded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navigated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interleave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 echo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planar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imaging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(JETS-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NAViEPI)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reliminary guide to building your 2024 digital poster with step-by-step instructions, examples, hints and answers to common questions.…"/>
          <p:cNvSpPr/>
          <p:nvPr/>
        </p:nvSpPr>
        <p:spPr>
          <a:xfrm>
            <a:off x="906120" y="3384360"/>
            <a:ext cx="7552080" cy="547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Artificial Intelligence in Biomedical Engineering, University of Erlangen-Nuremberg, Erlangen, Germany</a:t>
            </a:r>
            <a:endParaRPr b="0" lang="en-US" sz="1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Siemens Healthcare GmbH, Erlangen, Germany</a:t>
            </a:r>
            <a:endParaRPr b="0" lang="en-US" sz="1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University Hospital Erlangen, University of Erlangen-Nuremberg, Erlangen, Germany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8" name="Play the PowerPoint presentation to begin!"/>
          <p:cNvSpPr/>
          <p:nvPr/>
        </p:nvSpPr>
        <p:spPr>
          <a:xfrm>
            <a:off x="1578240" y="2436840"/>
            <a:ext cx="5994000" cy="610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Z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i="1" lang="en-US" sz="20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ic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i="1" lang="en-US" sz="20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i="1" lang="en-US" sz="20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1,2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i="1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i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ll</a:t>
            </a:r>
            <a:r>
              <a:rPr b="0" i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i="1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Result: 3-Shell DTI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838160" y="914400"/>
            <a:ext cx="5468040" cy="41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Open-Source Codes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6482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/>
          </a:bodyPr>
          <a:p>
            <a:pPr marL="420480" indent="-374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Accepted by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Imaging Neuroscience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b="0" lang="en-US" sz="3200" spc="-1" strike="noStrike">
              <a:solidFill>
                <a:srgbClr val="585858"/>
              </a:solidFill>
              <a:latin typeface="Arial"/>
            </a:endParaRPr>
          </a:p>
          <a:p>
            <a:pPr marL="420480" indent="-374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5983b0"/>
                </a:highlight>
                <a:latin typeface="Arial"/>
                <a:ea typeface="Arial"/>
                <a:hlinkClick r:id="rId1"/>
              </a:rPr>
              <a:t>https://doi.org/10.1162/imag_a_00085</a:t>
            </a:r>
            <a:r>
              <a:rPr b="0" lang="en-US" sz="3200" spc="-1" strike="noStrike">
                <a:solidFill>
                  <a:srgbClr val="000000"/>
                </a:solidFill>
                <a:highlight>
                  <a:srgbClr val="5983b0"/>
                </a:highlight>
                <a:latin typeface="Arial"/>
                <a:ea typeface="Arial"/>
              </a:rPr>
              <a:t> </a:t>
            </a:r>
            <a:endParaRPr b="0" lang="en-US" sz="3200" spc="-1" strike="noStrike">
              <a:solidFill>
                <a:srgbClr val="585858"/>
              </a:solidFill>
              <a:latin typeface="Arial"/>
            </a:endParaRPr>
          </a:p>
          <a:p>
            <a:pPr marL="420480" indent="-374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endParaRPr b="0" lang="en-US" sz="3200" spc="-1" strike="noStrike">
              <a:solidFill>
                <a:srgbClr val="585858"/>
              </a:solidFill>
              <a:latin typeface="Arial"/>
            </a:endParaRPr>
          </a:p>
          <a:p>
            <a:pPr marL="420480" indent="-374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Codes &amp; Data:</a:t>
            </a:r>
            <a:endParaRPr b="0" lang="en-US" sz="3200" spc="-1" strike="noStrike">
              <a:solidFill>
                <a:srgbClr val="585858"/>
              </a:solidFill>
              <a:latin typeface="Arial"/>
            </a:endParaRPr>
          </a:p>
          <a:p>
            <a:pPr marL="420480" indent="-3740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highlight>
                  <a:srgbClr val="5983b0"/>
                </a:highlight>
                <a:latin typeface="Arial"/>
                <a:ea typeface="Arial"/>
                <a:hlinkClick r:id="rId2"/>
              </a:rPr>
              <a:t>https://github.com/ZhengguoTan/NAViEPI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32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Impact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7058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JETS-NAViEPI enables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marL="432000" indent="-324000">
              <a:lnSpc>
                <a:spcPct val="115000"/>
              </a:lnSpc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accelerated sub-millimeter resolution brain DWI at 7T;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marL="432000" indent="-324000">
              <a:lnSpc>
                <a:spcPct val="115000"/>
              </a:lnSpc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marL="432000" indent="-324000">
              <a:lnSpc>
                <a:spcPct val="115000"/>
              </a:lnSpc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clinically relevant 3-scan trace and neuroscientific DTI protocols.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00" name=""/>
          <p:cNvSpPr txBox="1"/>
          <p:nvPr/>
        </p:nvSpPr>
        <p:spPr>
          <a:xfrm>
            <a:off x="5943600" y="3886200"/>
            <a:ext cx="2971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  <a:hlinkClick r:id="rId1"/>
              </a:rPr>
              <a:t>zhengguo.tan@gmail.com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Motivation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7058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Diffusion-weighted MRI (DWI) suffers from: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365760" y="1554480"/>
            <a:ext cx="2743200" cy="548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Limited spatial resolution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&amp; poor SNR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3291840" y="1554480"/>
            <a:ext cx="2743200" cy="548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Shot-to-shot 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phase variation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6213960" y="1554480"/>
            <a:ext cx="2743200" cy="548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Motion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291840" y="2194560"/>
            <a:ext cx="2743200" cy="274320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6213960" y="2194560"/>
            <a:ext cx="2743200" cy="274320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365760" y="2194560"/>
            <a:ext cx="27432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Goal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7058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To develop high spatial-angular-temporal resolution DWI at 7 T.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marL="432000" indent="-324000">
              <a:lnSpc>
                <a:spcPct val="115000"/>
              </a:lnSpc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Sub-millimeter spatial resolution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marL="432000" indent="-324000">
              <a:lnSpc>
                <a:spcPct val="115000"/>
              </a:lnSpc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marL="432000" indent="-324000">
              <a:lnSpc>
                <a:spcPct val="115000"/>
              </a:lnSpc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Multi-shell q-space sampling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marL="432000" indent="-324000">
              <a:lnSpc>
                <a:spcPct val="115000"/>
              </a:lnSpc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marL="432000" indent="-324000">
              <a:lnSpc>
                <a:spcPct val="115000"/>
              </a:lnSpc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Undersampled complementary k-space acquisition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Approach: </a:t>
            </a: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Shift Encoding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7058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/>
          </a:bodyPr>
          <a:p>
            <a:pPr marL="432000" indent="-324000">
              <a:lnSpc>
                <a:spcPct val="115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Enables complementary k-q-space sampling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457200" y="1600200"/>
            <a:ext cx="8275320" cy="329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84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Approach: NAViEPI – iEPI Meets rsEPI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156960" y="920160"/>
            <a:ext cx="8800200" cy="37058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/>
          </a:bodyPr>
          <a:p>
            <a:pPr marL="432000" indent="-324000">
              <a:lnSpc>
                <a:spcPts val="1729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Consistent echo spacing between imaging and navigator echoes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lvl="1" marL="864000" indent="-324000">
              <a:lnSpc>
                <a:spcPts val="1729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Minimal distortion mismatch between echoes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lvl="1" marL="864000" indent="-324000">
              <a:lnSpc>
                <a:spcPts val="1729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Flexible number of shots for high spatial resolution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  <a:p>
            <a:pPr lvl="1" marL="864000" indent="-324000">
              <a:lnSpc>
                <a:spcPts val="1729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Reliable shot-to-shot phase estimation</a:t>
            </a:r>
            <a:endParaRPr b="0" lang="en-US" sz="2100" spc="-1" strike="noStrike">
              <a:solidFill>
                <a:srgbClr val="585858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846000" y="2458800"/>
            <a:ext cx="7452360" cy="246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Approach: Joint Reconstruction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484560" y="977760"/>
            <a:ext cx="8174880" cy="219456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2834640" y="3245400"/>
            <a:ext cx="3474720" cy="18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000000"/>
                </a:solidFill>
                <a:latin typeface="Arial"/>
                <a:ea typeface="Arial"/>
              </a:rPr>
              <a:t>Experi</a:t>
            </a:r>
            <a:r>
              <a:rPr b="1" lang="en-US" sz="4220" spc="-1" strike="noStrike">
                <a:solidFill>
                  <a:srgbClr val="000000"/>
                </a:solidFill>
                <a:latin typeface="Arial"/>
                <a:ea typeface="Arial"/>
              </a:rPr>
              <a:t>mental </a:t>
            </a:r>
            <a:r>
              <a:rPr b="1" lang="en-US" sz="4220" spc="-1" strike="noStrike">
                <a:solidFill>
                  <a:srgbClr val="000000"/>
                </a:solidFill>
                <a:latin typeface="Arial"/>
                <a:ea typeface="Arial"/>
              </a:rPr>
              <a:t>Setup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9" name=""/>
          <p:cNvGraphicFramePr/>
          <p:nvPr/>
        </p:nvGraphicFramePr>
        <p:xfrm>
          <a:off x="234360" y="1172520"/>
          <a:ext cx="8686440" cy="3856680"/>
        </p:xfrm>
        <a:graphic>
          <a:graphicData uri="http://schemas.openxmlformats.org/drawingml/2006/table">
            <a:tbl>
              <a:tblPr/>
              <a:tblGrid>
                <a:gridCol w="2170800"/>
                <a:gridCol w="2170800"/>
                <a:gridCol w="2170800"/>
                <a:gridCol w="2174400"/>
              </a:tblGrid>
              <a:tr h="79992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Experiment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#1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#2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#3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83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Spatial resolution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1.0 mm ISO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0.5 x 0.5 x 2.0 mm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1.0 mm ISO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3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Shots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83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Diffusion directions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126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3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b-values (s/mm</a:t>
                      </a:r>
                      <a:r>
                        <a:rPr b="0" lang="en-US" sz="1800" spc="-1" strike="noStrike" baseline="33000">
                          <a:latin typeface="Arial"/>
                        </a:rPr>
                        <a:t>2</a:t>
                      </a:r>
                      <a:r>
                        <a:rPr b="0" lang="en-US" sz="1800" spc="-1" strike="noStrike"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1000, 2000, 3000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8384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Acceleration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 x 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3 x 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3 x 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84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Scan Time (min)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10:42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1:38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22:25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84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Result: Effective JETS Reconstruction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762480" y="941400"/>
            <a:ext cx="7619400" cy="413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11760" y="27000"/>
            <a:ext cx="8520120" cy="770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0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Result: </a:t>
            </a: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Efficien</a:t>
            </a: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t </a:t>
            </a: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NAViEP</a:t>
            </a: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I </a:t>
            </a: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Sampli</a:t>
            </a:r>
            <a:r>
              <a:rPr b="1" lang="en-US" sz="4220" spc="-1" strike="noStrike">
                <a:solidFill>
                  <a:srgbClr val="19419a"/>
                </a:solidFill>
                <a:latin typeface="Arial"/>
                <a:ea typeface="Arial"/>
              </a:rPr>
              <a:t>ng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774080" y="905400"/>
            <a:ext cx="5596200" cy="420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1928</TotalTime>
  <Application>LibreOffice/7.3.7.2$Linux_X86_64 LibreOffice_project/30$Build-2</Application>
  <AppVersion>15.0000</AppVersion>
  <Words>978</Words>
  <Paragraphs>107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2024-04-26T14:52:44Z</dcterms:modified>
  <cp:revision>28</cp:revision>
  <dc:subject/>
  <dc:title>New Digital Posters in Singapore 2024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On-screen Show (16:9)</vt:lpwstr>
  </property>
  <property fmtid="{D5CDD505-2E9C-101B-9397-08002B2CF9AE}" pid="4" name="Slides">
    <vt:i4>14</vt:i4>
  </property>
</Properties>
</file>